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1"/>
  </p:notesMasterIdLst>
  <p:handoutMasterIdLst>
    <p:handoutMasterId r:id="rId12"/>
  </p:handoutMasterIdLst>
  <p:sldIdLst>
    <p:sldId id="265" r:id="rId2"/>
    <p:sldId id="328" r:id="rId3"/>
    <p:sldId id="329" r:id="rId4"/>
    <p:sldId id="330" r:id="rId5"/>
    <p:sldId id="332" r:id="rId6"/>
    <p:sldId id="326" r:id="rId7"/>
    <p:sldId id="335" r:id="rId8"/>
    <p:sldId id="331" r:id="rId9"/>
    <p:sldId id="26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754" y="75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1%D0%B8%D1%82%D0%BE%D0%B2%D1%8B%D0%B9_%D1%81%D0%B4%D0%B2%D0%B8%D0%B3#%D0%A6%D0%B8%D0%BA%D0%BB%D0%B8%D1%87%D0%B5%D1%81%D0%BA%D0%B8%D0%B9_%D1%81%D0%B4%D0%B2%D0%B8%D0%B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iqmining.com/en/sha256-algorithm" TargetMode="External"/><Relationship Id="rId13" Type="http://schemas.openxmlformats.org/officeDocument/2006/relationships/hyperlink" Target="https://ru.wikipedia.org/wiki/MD2" TargetMode="External"/><Relationship Id="rId18" Type="http://schemas.openxmlformats.org/officeDocument/2006/relationships/hyperlink" Target="https://wiki.merionet.ru/articles/md5-sha-1-i-sha-2-kakoj-algoritm-heshirovaniya-samyj-bezopasnyj-i-kak-ih-proverit?ysclid=m4r6cc135444972123" TargetMode="External"/><Relationship Id="rId3" Type="http://schemas.openxmlformats.org/officeDocument/2006/relationships/hyperlink" Target="https://en.wikipedia.org/wiki/Hash_function" TargetMode="External"/><Relationship Id="rId21" Type="http://schemas.openxmlformats.org/officeDocument/2006/relationships/hyperlink" Target="https://ru.wikipedia.org/wiki/%D0%A1%D1%82%D1%80%D0%B8%D0%B1%D0%BE%D0%B3_(%D1%85%D0%B5%D1%88-%D1%84%D1%83%D0%BD%D0%BA%D1%86%D0%B8%D1%8F)" TargetMode="External"/><Relationship Id="rId7" Type="http://schemas.openxmlformats.org/officeDocument/2006/relationships/hyperlink" Target="https://ru.wikipedia.org/wiki/%D0%9A%D1%80%D0%B8%D0%BF%D1%82%D0%BE%D0%B3%D1%80%D0%B0%D1%84%D0%B8%D1%87%D0%B5%D1%81%D0%BA%D0%B0%D1%8F_%D1%85%D0%B5%D1%88-%D1%84%D1%83%D0%BD%D0%BA%D1%86%D0%B8%D1%8F" TargetMode="External"/><Relationship Id="rId12" Type="http://schemas.openxmlformats.org/officeDocument/2006/relationships/hyperlink" Target="https://en.wikipedia.org/wiki/SHA-3" TargetMode="External"/><Relationship Id="rId17" Type="http://schemas.openxmlformats.org/officeDocument/2006/relationships/hyperlink" Target="https://habr.com/ru/articles/595013/" TargetMode="External"/><Relationship Id="rId2" Type="http://schemas.openxmlformats.org/officeDocument/2006/relationships/slide" Target="../slides/slide9.xml"/><Relationship Id="rId16" Type="http://schemas.openxmlformats.org/officeDocument/2006/relationships/hyperlink" Target="https://ru.wikipedia.org/wiki/MD6" TargetMode="External"/><Relationship Id="rId20" Type="http://schemas.openxmlformats.org/officeDocument/2006/relationships/hyperlink" Target="https://rosgosts.ru/file/gost/35/040/gost_r_34.11-94.pdf?ysclid=m4r6fxv2gw287426092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killbox.ru/media/code/kheshfunktsiya-chto-eto-dlya-chego-nuzhna-i-kak-rabotaet/?ysclid=m4r62p15gn891225352#stk-3" TargetMode="External"/><Relationship Id="rId11" Type="http://schemas.openxmlformats.org/officeDocument/2006/relationships/hyperlink" Target="https://ru.wikipedia.org/wiki/SHA-2" TargetMode="External"/><Relationship Id="rId5" Type="http://schemas.openxmlformats.org/officeDocument/2006/relationships/hyperlink" Target="https://ru.wikipedia.org/wiki/%D0%A5%D0%B5%D1%88-%D1%84%D1%83%D0%BD%D0%BA%D1%86%D0%B8%D1%8F" TargetMode="External"/><Relationship Id="rId15" Type="http://schemas.openxmlformats.org/officeDocument/2006/relationships/hyperlink" Target="https://ru.wikipedia.org/wiki/MD5" TargetMode="External"/><Relationship Id="rId23" Type="http://schemas.openxmlformats.org/officeDocument/2006/relationships/hyperlink" Target="https://xakep.ru/2016/07/20/hash-gost-34-11-2012/" TargetMode="External"/><Relationship Id="rId10" Type="http://schemas.openxmlformats.org/officeDocument/2006/relationships/hyperlink" Target="https://ru.wikipedia.org/wiki/SHA-1" TargetMode="External"/><Relationship Id="rId19" Type="http://schemas.openxmlformats.org/officeDocument/2006/relationships/hyperlink" Target="https://ru.wikipedia.org/wiki/%D0%93%D0%9E%D0%A1%D0%A2_%D0%A0_34.11-94" TargetMode="External"/><Relationship Id="rId4" Type="http://schemas.openxmlformats.org/officeDocument/2006/relationships/hyperlink" Target="https://habr.com/ru/articles/534596/" TargetMode="External"/><Relationship Id="rId9" Type="http://schemas.openxmlformats.org/officeDocument/2006/relationships/hyperlink" Target="https://habr.com/ru/articles/729260/" TargetMode="External"/><Relationship Id="rId14" Type="http://schemas.openxmlformats.org/officeDocument/2006/relationships/hyperlink" Target="https://ru.wikipedia.org/wiki/MD4" TargetMode="External"/><Relationship Id="rId22" Type="http://schemas.openxmlformats.org/officeDocument/2006/relationships/hyperlink" Target="https://habr.com/ru/articles/188152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</a:pPr>
            <a:r>
              <a:rPr lang="ru-RU" sz="1800" b="1" cap="all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работы – исследование семейства хэш-функций и детальное изучение алгоритма последней доступной версии хэш-функции.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достижения поставленной цели необходимо решить следующие задачи: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Выбрать семейство хэш-функций (SHA, MD или российские аналоги).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Изучить историю появления и этапы формирования.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Изучить области применения на всех этапах.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Подробно теоретически разобрать алгоритм действия последней публично доступной версии выбранной хэш-функции (как смешиваются блоки, как побитовое сложение происходит и т. д.).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ru-RU" sz="1200" b="1" kern="0" cap="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Хэш-функции</a:t>
            </a:r>
          </a:p>
          <a:p>
            <a:pPr marL="742950" lvl="1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Общие сведения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Хэш-функция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— это математический алгоритм, преобразующий данные произвольного размера в битовую строку фиксированной длины. Этот процесс называется </a:t>
            </a: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хэшированием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а результат — </a:t>
            </a: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хэш-суммой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или </a:t>
            </a: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хэшем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Хэш-функции широко применяются в защите информации благодаря следующим свойствам: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63055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Детерминированность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одно и то же сообщение всегда даёт одинаковый хэш.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63055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Быстрота вычисления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хэш можно быстро получить даже для больших данных.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63055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Однонаправленность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невозможно восстановить исходное сообщение по хэшу.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63055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Устойчивость к коллизиям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крайне сложно найти два разных сообщения с одинаковым хэшем.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63055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Лавинный эффект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небольшое изменение в исходных данных сильно меняет хэш.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области применения хэш-функций: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tabLst>
                <a:tab pos="457200" algn="l"/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Проверка целостности данных (например, при передаче файлов).</a:t>
            </a:r>
          </a:p>
          <a:p>
            <a:pPr marL="342900" lvl="0" indent="-342900" algn="just">
              <a:lnSpc>
                <a:spcPct val="150000"/>
              </a:lnSpc>
              <a:tabLst>
                <a:tab pos="457200" algn="l"/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Хранение паролей в виде хэшей для повышения безопасности.</a:t>
            </a:r>
          </a:p>
          <a:p>
            <a:pPr marL="342900" lvl="0" indent="-342900" algn="just">
              <a:lnSpc>
                <a:spcPct val="150000"/>
              </a:lnSpc>
              <a:tabLst>
                <a:tab pos="457200" algn="l"/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цифровых подписей и электронных документов.</a:t>
            </a:r>
          </a:p>
          <a:p>
            <a:pPr marL="342900" lvl="0" indent="-342900" algn="just">
              <a:lnSpc>
                <a:spcPct val="150000"/>
              </a:lnSpc>
              <a:tabLst>
                <a:tab pos="457200" algn="l"/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Построение уникальных идентификаторов для данных.</a:t>
            </a:r>
          </a:p>
          <a:p>
            <a:pPr marL="342900" lvl="0" indent="-342900" algn="just">
              <a:lnSpc>
                <a:spcPct val="150000"/>
              </a:lnSpc>
              <a:tabLst>
                <a:tab pos="457200" algn="l"/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Использование в криптовалютах и блокчейне.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Хэш-функции строятся на основе итеративных схем: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Входные данные разбиваются на блоки.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Сжимающая функция последовательно обрабатывает каждый блок, комбинируя его с результатом предыдущих шагов.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Результатом является хэш фиксированной длины, который зависит от всех входных данных.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SHA-1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(Secure Hash Algorithm 1) – алгоритм, создающий 160-битный хэш. Разработан в 1995 году и использовался в криптографических приложениях. Несмотря на более высокий уровень безопасности по сравнению с MD5, в нем также были обнаружены уязвимости, из-за чего его использование не рекомендуется.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SHA-2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семейство хэш-функций, включающее варианты с разными длинами хэша (SHA-224, SHA-256, SHA-384, SHA-512, SHA-512/256 и SHA-512/224). Алгоритм обеспечивает более высокий уровень безопасности по сравнению с SHA-1 и MD5. Например, SHA-256 генерирует 256-битное значение и широко используется для цифровых подписей и сертификатов.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SHA-3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последняя версия семейства SHA, выпущенная в 2015 году. Она отличается от SHA-2 внутренней структурой и основана на алгоритме Keccak. SHA-3 поддерживает те же длины хэша, что и SHA-2, и предназначена для усиления безопасности на фоне растущей вычислительной мощности.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ГОСТ Р 34.11-94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отечественный стандарт хеширования, принятый в 1994 году. Основывался на криптографических принципах ГОСТ Р 34.10-94. Он широко применялся в государственных и коммерческих организациях для формирования электронной подписи и проверки целостности данных. Обеспечивал 256-битное хэш-значение, применялся в РФ до 2013 года, пока не был заменен на ГОСТ Р 34.11-2012. Использовался в СНГ до введения нового межгосударственного стандарта ГОСТ 34.11-2018.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ГОСТ Р 34.11-2012 и ГОСТ 34.11-2018 «Стрибог»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современный стандарт хеширования, принятый в России в 2012 году и в странах СНГ в 2018 году. Разработан ФСБ России совместно с ОАО «ИнфоТеКС». Он обеспечивает хэш-значения длиной 256 или 512 бит. Основой алгоритма является функция сжатия, использующая блочный шифр с конструкцией Миягучи-Пренеля (использование нелинейных преобразований и битовых операций), что повышает стойкость к криптоанализу и коллизиям.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MD5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SHA-1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были подвержены коллизиям первого рода. В 2004 году был найден пример коллизии для MD5, а в 2017 году для SHA-1. Эти хэш-функции теперь считаются небезопасными для использования в криптографических приложениях.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Коллизия первого рода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Для конкретного хэш-значения можно найти два разных сообщения. 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Коллизия второго рода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Для любого сообщения существует другое сообщение с таким же хэш-значением.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5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История появления и этапы формирования семейства Message Digest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MD2 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(Message Digest 2) – разработан Рональдом Ривестом в 1989 году для стандарта защищённой электронной почты PEM. MD2 использовалась для 128-битного хэширования сообщений фиксированной длины и была популярна в своё время, однако считается устаревшей из-за низкой стойкости. Её использование ограничено старыми системами.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MD4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создан в 1990 году как улучшение MD2. Генерирует 128-битные хэши, применялся для аутентификации и проверки данных. Однако недостатки в устойчивости к атакам сделали его неподходящим для современных задач. 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MD5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наиболее известный представитель семейства MD, разработанный в 1991 году. MD5 создаёт 128-битный хэш и широко применялся для проверки целостности данных и хэширования паролей. Однако из-за обнаруженных уязвимостей, таких как возможность создания коллизий (недостаток нелинейных функций, так же время атаки существенно снизилось с помощью метода туннелирования и других подходов) и уязвимость к 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birthday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-атакам (как и SHA-1) она больше не считается безопасной для криптографических целей.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полного перебора или перебора по словарю можно использовать программы 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PasswordsPro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MD5BFCPF, John the 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Ripper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Hashcat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Для перебора по словарю существуют готовые словари. Основным недостатком такого типа атак является высокая вычислительная сложность.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RainbowCrack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— ещё один метод нахождения прообраза хеша из заданного множества. Он основан на генерации цепочек хешей, чтобы по получившейся базе вести поиск заданного хеша. Хотя создание радужных таблиц занимает много времени и памяти, последующий взлом производится очень быстро. Основная идея данного метода — достижение компромисса между временем поиска по таблице и занимаемой памятью.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2004 году начались активные атаки на MD5, которые в 2008 году привели к его официальному признанию небезопасным. Сегодня MD5 используется лишь в некриптографических задачах (контрольные суммы).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Одна из наиболее распространенных причин успешных атак заключается в том, что компании не используют добавление соли к исходному паролю. </a:t>
            </a: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Соль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это фрагмент информации, состоящий из строки символов, которые добавляются к открытому тексту (исходному паролю пользователя), а затем хешируется. Соление делает пароли более устойчивыми к атакам типа радужных таблиц, так как подобный пароль будет иметь более высокую информационную энтропию и, следовательно, менее вероятное существование в предварительно вычисленных радужных таблицах. Как правило, соль должна быть не менее 48 бит. </a:t>
            </a:r>
          </a:p>
          <a:p>
            <a:pPr indent="450215" algn="just">
              <a:lnSpc>
                <a:spcPct val="150000"/>
              </a:lnSpc>
              <a:tabLst>
                <a:tab pos="63055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MD6 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представлен в 2008 году как попытка создать новый стандарт хэширования. Алгоритм продемонстрировал современные подходы к построению устойчивых хэш-функций. Однако он не оправдал ожиданий из-за своей сложности и недостаточной производительности, уступив место более эффективным решениям.</a:t>
            </a:r>
          </a:p>
          <a:p>
            <a:pPr marL="742950" lvl="1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50215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Области применения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Генерация контрольных сумм для проверки целостности файлов.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MD5 использовался для вычисления контрольных сумм файлов, которые затем публиковались вместе с файлами (например, на сайтах загрузки ПО). После загрузки файла пользователь мог сравнить хэш-сумму, чтобы убедиться в отсутствии изменений.</a:t>
            </a:r>
          </a:p>
          <a:p>
            <a:pPr indent="457200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Коллизии в MD5 позволили злоумышленникам подменять файл, сохраняя тот же хэш.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Хеширование паролей.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Пароли хранились в виде хэш-значений вместо явных текстовых строк. Это повышало безопасность, так как хэш-значение нельзя было легко преобразовать обратно в исходный пароль (в то время). Например, в старых версиях протоколов аутентификации (таких как MS-CHAP) использовались MD4 и MD5 для хеширования паролей.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Цифровые подписи и аутентификация.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Алгоритмы MD применялись в цифровых подписях и аутентификации для обеспечения того, чтобы документ или сообщение не были изменены:</a:t>
            </a:r>
          </a:p>
          <a:p>
            <a:pPr indent="457200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системе цифровых подписей хэш сообщения подписывается с использованием закрытого ключа, что позволяет получателю проверить подлинность сообщения с помощью открытого ключа.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Хэширование в криптографических протоколах.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старых версиях протоколов SSL и TLS для создания хэш-значений и обеспечения целостности данных использовался MD5. В некоторых криптографических схемах VPN, включая протоколы IPsec, также использовались хэш-функции MD.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Генерация уникальных идентификаторов.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Хэши могли быть использованы для создания идентификаторов сообщений или объектов, чтобы они могли быть быстро и уникально идентифицированы в системах или базах данных.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Интеграция в старые системы.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Электронные документы: Для подписания и проверки целостности документов часто использовались хэш-функции MD.</a:t>
            </a:r>
          </a:p>
          <a:p>
            <a:pPr indent="457200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Файловые системы: MD5 использовался для создания хэш-значений файлов, что позволяло быстро сравнивать файлы для поиска дубликатов или изменений.</a:t>
            </a: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Несмотря на устаревание, MD5 всё ещё используется в некриптографических задачах: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Проверка целостности данных.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Индексирование и быстрый поиск данных.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Проверка данных в сетях (обнаружение ошибок передачи данных, проверка целостности).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Некритичная аутентификация (В приложениях, не связанных с конфиденциальными данными, MD5 иногда используется для создания хэшей пользователей или сессий).</a:t>
            </a:r>
          </a:p>
          <a:p>
            <a:pPr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криптографических целей рекомендованы более надёжные алгоритмы, такие как SHA-2 и SHA-3.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19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 вход алгоритма поступает входной поток данных, хеш которого необходимо найти. Длина сообщения измеряется в битах и может быть любой (в том числе нулевой). Запишем длину сообщения в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Это число целое и неотрицательное. Кратность каким-либо числам необязательна. После поступления данных идёт процесс подготовки потока к 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вычислениям.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MD5 состоит из пяти основных этапов: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Выравнивание потока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Сначала к концу потока дописывается единичный бит.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Затем добавляется некоторое число нулевых бит такое, чтобы новая длина потока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𝐿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стала сравнима с 448 (из 512 бит последний блок сообщения резервирует 64 бита для записи длины исходного сообщения) по модулю 512,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=512×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+448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Выравнивание происходит в любом случае, даже если длина исходного потока уже сравнима с 448. 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Таким образом, до полного блока длиной 512 бит остаётся место для хранения длины исходного сообщения.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Добавление длины сообщения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это место дописывают длину исходного сообщения в битах (до выравнивания). Сначала записывают младшие 4 байта, затем старшие. Если длина превосходит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64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 дописывают только младшие биты (эквивалентно взятию по модулю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64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(Выравнивание потока необходимо для того, чтобы сообщение можно было разбить на блоки длиной 512 бит а также гарантировать, что длина сообщения не превышает максимально возможную длину, которую можно записать в 64 бита). После этого длина потока станет кратной 512. Вычисления будут основываться на представлении этого потока данных в виде массива слов по 512 бит.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Инициализация буфера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хранения промежуточных результатов вычислений используются четыре 32-битных регистра. Эти значения фиксированы в стандарте MD5 и не меняются. Они инициализируются следующими значениями (в шестнадцатеричной форме, порядок байтов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little-endian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):</a:t>
                </a: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# Начальные значения (инициализирующие векторы)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A = 0x67452301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B = 0xEFCDAB89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C = 0x98BADCFE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D = 0x10325476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 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Начальное состояние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𝐴𝐵𝐶𝐷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называется инициализирующим вектором.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 вход алгоритма поступает входной поток данных, хеш которого необходимо найти. Длина сообщения измеряется в битах и может быть любой (в том числе нулевой). Запишем длину сообщения в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𝐿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Это число целое и неотрицательное. Кратность каким-либо числам необязательна. После поступления данных идёт процесс подготовки потока к 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вычислениям.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MD5 состоит из пяти основных этапов: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Выравнивание потока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Сначала к концу потока дописывается единичный бит.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Затем добавляется некоторое число нулевых бит такое, чтобы новая длина потока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𝐿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′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стала сравнима с 448 (из 512 бит последний блок сообщения резервирует 64 бита для записи длины исходного сообщения) по модулю 512, (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𝐿^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′=512×𝑁+448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Выравнивание происходит в любом случае, даже если длина исходного потока уже сравнима с 448. 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Таким образом, до полного блока длиной 512 бит остаётся место для хранения длины исходного сообщения.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Добавление длины сообщения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это место дописывают длину исходного сообщения в битах (до выравнивания). Сначала записывают младшие 4 байта, затем старшие. Если длина превосходит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2^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64−1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 дописывают только младшие биты (эквивалентно взятию по модулю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2^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64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(Выравнивание потока необходимо для того, чтобы сообщение можно было разбить на блоки длиной 512 бит а также гарантировать, что длина сообщения не превышает максимально возможную длину, которую можно записать в 64 бита). После этого длина потока станет кратной 512. Вычисления будут основываться на представлении этого потока данных в виде массива слов по 512 бит.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Инициализация буфера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хранения промежуточных результатов вычислений используются четыре 32-битных регистра. Эти значения фиксированы в стандарте MD5 и не меняются. Они инициализируются следующими значениями (в шестнадцатеричной форме, порядок байтов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little-endian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):</a:t>
                </a: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# Начальные значения (инициализирующие векторы)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A = 0x67452301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B = 0xEFCDAB89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C = 0x98BADCFE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D = 0x10325476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 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Начальное состояние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𝐴𝐵𝐶𝐷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называется инициализирующим вектором.</a:t>
                </a:r>
              </a:p>
              <a:p>
                <a:endParaRPr lang="ru-RU" dirty="0"/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1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lvl="0" indent="-342900" algn="ctr">
                  <a:lnSpc>
                    <a:spcPct val="15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Схема работы алгоритма MD5</a:t>
                </a:r>
              </a:p>
              <a:p>
                <a:pPr indent="450215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нелинейная функция.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обозначает 32-битный блок входного сообщения,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— 32-битную константу.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&lt;&lt;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&lt;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обозначает </a:t>
                </a:r>
                <a:r>
                  <a:rPr lang="ru-RU" sz="1800" u="none" strike="noStrike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hlinkClick r:id="rId3" tooltip="Битовый сдвиг"/>
                  </a:rPr>
                  <a:t>циклический сдвиг влево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бит.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mbria Math" panose="02040503050406030204" pitchFamily="18" charset="0"/>
                      </a:rPr>
                      <m:t>⊞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обозначает сложение по модулю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ru-RU" sz="1800" i="1" baseline="30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зависит от раунда,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ru-RU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меняются каждую операцию</a:t>
                </a:r>
                <a:r>
                  <a:rPr lang="ru-RU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ru-RU" dirty="0"/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Определим функции и константы, которые понадобятся нам для вычислений.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Каждая функция реализует определенную логику для вычисления на разных этапах, что помогает избежать регулярности в конечном хеше и делает его более стойким к атакам.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Каждый 512-битный блок проходит 4 этапа вычислений по 16 раундов. Для этого блок представляется в виде массива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 16 слов по 32 бита. Все раунды однотипны и имеют вид: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𝑎𝑏𝑐𝑑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определяемый как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𝑎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𝑏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+(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𝐹𝑢𝑛</m:t>
                        </m:r>
                        <m:d>
                          <m:d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⋘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𝑘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номер 32-битного слова из текущего 512-битного блока сообщения,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…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⋘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циклический сдвиг влево на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бит полученного 32-битного аргумента. Число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задается отдельно для каждого раунда.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Заносим в блок данных элемент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 массива 512-битных блоков. Сохраняются значения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оставшиеся после операций над предыдущими блоками (или их начальные значения, если блок первый).</a:t>
                </a:r>
              </a:p>
              <a:p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# </a:t>
                </a:r>
                <a:r>
                  <a:rPr lang="en-US" sz="1800" dirty="0" err="1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Сохраняем</a:t>
                </a:r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старые</a:t>
                </a:r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значения</a:t>
                </a:r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A, B, C, D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A_, B_, C_, D_ = A, B, C, D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 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процессе обработки каждого блока хеш обновляется с учетом предыдущих значений регистров. Это позволяет последовательно изменять состояние хеша, что делает результаты каждого шага зависимыми от всех предшествующих.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После обработки каждого 512-битного блока промежуточные результаты регистров (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𝐵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𝐶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суммируются с их начальными значениями.</a:t>
                </a: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# Обновляем значения A, B, C, D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A = (A + A_) &amp; 0xFFFFFFFF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B = (B + B_) &amp; 0xFFFFFFFF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C = (C + C_) &amp; 0xFFFFFFFF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D = (D + D_) &amp; 0xFFFFFFFF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 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После окончания цикла необходимо проверить, есть ли ещё блоки для вычислений. Если да, то переходим к следующему элементу массива (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и повторяем цикл.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lvl="0" indent="-342900" algn="ctr">
                  <a:lnSpc>
                    <a:spcPct val="15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ru-RU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Схема работы алгоритма MD5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𝐹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— нелинейная функция.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𝑀_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𝑖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обозначает 32-битный блок входного сообщения, а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𝐾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_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𝑖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— 32-битную константу.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&lt;&lt;&lt;_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𝑠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обозначает </a:t>
                </a:r>
                <a:r>
                  <a:rPr lang="ru-RU" sz="1800" u="none" strike="noStrike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hlinkClick r:id="rId3" tooltip="Битовый сдвиг"/>
                  </a:rPr>
                  <a:t>циклический сдвиг влево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на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𝑠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бит.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⊞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обозначает сложение по модулю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2^</a:t>
                </a:r>
                <a:r>
                  <a:rPr lang="ru-RU" sz="1800" i="0" baseline="3000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32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𝐹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зависит от раунда,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𝐾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_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𝑖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𝑠</a:t>
                </a:r>
                <a:r>
                  <a:rPr lang="ru-RU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меняются каждую операцию</a:t>
                </a:r>
                <a:r>
                  <a:rPr lang="ru-RU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ru-RU" dirty="0"/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Определим функции и константы, которые понадобятся нам для вычислений.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Каждая функция реализует определенную логику для вычисления на разных этапах, что помогает избежать регулярности в конечном хеше и делает его более стойким к атакам.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Каждый 512-битный блок проходит 4 этапа вычислений по 16 раундов. Для этого блок представляется в виде массива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𝑋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 16 слов по 32 бита. Все раунды однотипны и имеют вид: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[𝑎𝑏𝑐𝑑 𝑘 𝑠 𝑖]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определяемый как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𝑎=𝑏+(</a:t>
                </a:r>
                <a:r>
                  <a:rPr lang="ru-RU" sz="18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𝑎+𝐹𝑢𝑛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𝑏,𝑐,𝑑)+𝑋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[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𝑘]+𝑇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[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𝑖]⋘𝑠),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𝑘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−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номер 32-битного слова из текущего 512-битного блока сообщения, и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…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⋘𝑠−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циклический сдвиг влево на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𝑠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бит полученного 32-битного аргумента. Число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𝑠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задается отдельно для каждого раунда.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Заносим в блок данных элемент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𝑛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из массива 512-битных блоков. Сохраняются значения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𝐴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𝐵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𝐶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𝐷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оставшиеся после операций над предыдущими блоками (или их начальные значения, если блок первый).</a:t>
                </a:r>
              </a:p>
              <a:p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# </a:t>
                </a:r>
                <a:r>
                  <a:rPr lang="en-US" sz="1800" dirty="0" err="1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Сохраняем</a:t>
                </a:r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старые</a:t>
                </a:r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значения</a:t>
                </a:r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A, B, C, D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A_, B_, C_, D_ = A, B, C, D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 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 процессе обработки каждого блока хеш обновляется с учетом предыдущих значений регистров. Это позволяет последовательно изменять состояние хеша, что делает результаты каждого шага зависимыми от всех предшествующих.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После обработки каждого 512-битного блока промежуточные результаты регистров (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𝐴, 𝐵, 𝐶, 𝐷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суммируются с их начальными значениями.</a:t>
                </a: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# Обновляем значения A, B, C, D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A = (A + A_) &amp; 0xFFFFFFFF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B = (B + B_) &amp; 0xFFFFFFFF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C = (C + C_) &amp; 0xFFFFFFFF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    D = (D + D_) &amp; 0xFFFFFFFF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effectLst/>
                    <a:latin typeface="Courier New" panose="02070309020205020404" pitchFamily="49" charset="0"/>
                    <a:ea typeface="Courier New" panose="02070309020205020404" pitchFamily="49" charset="0"/>
                    <a:cs typeface="Times New Roman" panose="02020603050405020304" pitchFamily="18" charset="0"/>
                  </a:rPr>
                  <a:t> </a:t>
                </a:r>
                <a:endParaRPr lang="ru-RU" sz="1800" dirty="0">
                  <a:effectLst/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После окончания цикла необходимо проверить, есть ли ещё блоки для вычислений. Если да, то переходим к следующему элементу массива (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𝑛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+1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и повторяем цикл.</a:t>
                </a:r>
              </a:p>
              <a:p>
                <a:endParaRPr lang="ru-RU" dirty="0"/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68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каждого раунда потребуется своя функция. Введём функции от трёх параметров — слов, результатом также будет слово: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1-й этап: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𝐹𝑢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𝑛𝐹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𝑌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𝑍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⋀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𝑌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¬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⋀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𝑍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2-й этап: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𝐹𝑢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𝑛𝐺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𝑌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𝑍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=(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⋀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𝑍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¬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𝑍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⋀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𝑌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3-й этап: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𝐹𝑢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𝑛𝐻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𝑌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𝑍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𝑌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4-й этап: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𝐹𝑢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𝑛𝐼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𝑋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𝑌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𝑍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𝑌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¬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𝑍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⋁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⨁, ⋀, ⋁, ¬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побитовые логические операции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XOR, AND, OR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NOT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соответственно.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Каждая функция реализует определенную логику для вычисления на разных этапах, что помогает избежать регулярности в конечном хеше и делает его более стойким к атакам.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Определим таблицу констант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1…64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 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64-элементная таблица данных, где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𝑖𝑛𝑡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32</m:t>
                            </m:r>
                          </m:sup>
                        </m:s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𝑠𝑖𝑛𝑛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Эти значения формируют дополнительные "случайные" элементы в процессе вычислений, что также помогает усилить стойкость алгоритма.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Для каждого раунда потребуется своя функция. Введём функции от трёх параметров — слов, результатом также будет слово: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1-й этап: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𝐹𝑢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𝑛𝐹</a:t>
                </a:r>
                <a:r>
                  <a:rPr lang="ru-RU" sz="18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𝑋,𝑌,𝑍)=(𝑋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⋀𝑌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)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⋁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¬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𝑋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⋀𝑍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)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2-й этап: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𝐹𝑢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𝑛𝐺</a:t>
                </a:r>
                <a:r>
                  <a:rPr lang="ru-RU" sz="18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𝑋,𝑌,𝑍)=(𝑋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⋀𝑍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)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⋁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¬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𝑍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⋀𝑌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)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3-й этап: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𝐹𝑢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𝑛𝐻</a:t>
                </a:r>
                <a:r>
                  <a:rPr lang="ru-RU" sz="18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𝑋,𝑌,𝑍)=𝑋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⨁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𝑌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⨁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𝑍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4-й этап: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𝐹𝑢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𝑛𝐼</a:t>
                </a:r>
                <a:r>
                  <a:rPr lang="ru-RU" sz="18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𝑋,𝑌,𝑍)=𝑌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⨁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¬𝑍⋁𝑋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)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ru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⨁, ⋀, ⋁, ¬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побитовые логические операции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XOR, AND, OR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и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NOT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соответственно.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Каждая функция реализует определенную логику для вычисления на разных этапах, что помогает избежать регулярности в конечном хеше и делает его более стойким к атакам.</a:t>
                </a:r>
              </a:p>
              <a:p>
                <a:pPr indent="450215" algn="just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Определим таблицу констант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𝑇</a:t>
                </a:r>
                <a:r>
                  <a:rPr lang="ru-RU" sz="1800" i="0">
                    <a:effectLst/>
                    <a:latin typeface="Cambria Math" panose="02040503050406030204" pitchFamily="18" charset="0"/>
                  </a:rPr>
                  <a:t>[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1…64]−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64-элементная таблица данных, где 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𝑇</a:t>
                </a:r>
                <a:r>
                  <a:rPr lang="ru-RU" sz="1800" i="0">
                    <a:effectLst/>
                    <a:latin typeface="Cambria Math" panose="02040503050406030204" pitchFamily="18" charset="0"/>
                  </a:rPr>
                  <a:t>[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𝑛]=𝑖𝑛𝑡</a:t>
                </a:r>
                <a:r>
                  <a:rPr lang="ru-RU" sz="18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2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^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32⋅</a:t>
                </a:r>
                <a:r>
                  <a:rPr lang="ru-RU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|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𝑠𝑖𝑛𝑛|)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Эти значения формируют дополнительные "случайные" элементы в процессе вычислений, что также помогает усилить стойкость алгоритма.</a:t>
                </a:r>
              </a:p>
              <a:p>
                <a:endParaRPr lang="ru-RU" dirty="0"/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Вывод результата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 вычислений находится в буфере ABCD, это и есть хеш. Если выводить побайтово, начиная с младшего байта A и заканчивая старшим байтом D, то мы получим MD5-хеш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md5_hash = (</a:t>
            </a:r>
            <a:r>
              <a:rPr lang="ru-RU" sz="18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A.to_bytes</a:t>
            </a:r>
            <a:r>
              <a:rPr lang="ru-RU" sz="18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(4, '</a:t>
            </a:r>
            <a:r>
              <a:rPr lang="ru-RU" sz="18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little</a:t>
            </a:r>
            <a:r>
              <a:rPr lang="ru-RU" sz="18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') + </a:t>
            </a:r>
            <a:r>
              <a:rPr lang="ru-RU" sz="18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B.to_bytes</a:t>
            </a:r>
            <a:r>
              <a:rPr lang="ru-RU" sz="18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(4, '</a:t>
            </a:r>
            <a:r>
              <a:rPr lang="ru-RU" sz="18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little</a:t>
            </a:r>
            <a:r>
              <a:rPr lang="ru-RU" sz="18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') + </a:t>
            </a:r>
            <a:r>
              <a:rPr lang="ru-RU" sz="18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C.to_bytes</a:t>
            </a:r>
            <a:r>
              <a:rPr lang="ru-RU" sz="18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(4, '</a:t>
            </a:r>
            <a:r>
              <a:rPr lang="ru-RU" sz="18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little</a:t>
            </a:r>
            <a:r>
              <a:rPr lang="ru-RU" sz="18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') + </a:t>
            </a:r>
            <a:r>
              <a:rPr lang="ru-RU" sz="18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D.to_bytes</a:t>
            </a:r>
            <a:r>
              <a:rPr lang="ru-RU" sz="18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(4, '</a:t>
            </a:r>
            <a:r>
              <a:rPr lang="ru-RU" sz="18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little</a:t>
            </a:r>
            <a:r>
              <a:rPr lang="ru-RU" sz="18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')).</a:t>
            </a:r>
            <a:r>
              <a:rPr lang="ru-RU" sz="18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hex</a:t>
            </a:r>
            <a:r>
              <a:rPr lang="ru-RU" sz="18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()</a:t>
            </a:r>
            <a:endParaRPr lang="ru-RU" sz="18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</a:pPr>
            <a:endParaRPr lang="ru-RU" sz="1800" b="1" cap="all" dirty="0">
              <a:solidFill>
                <a:srgbClr val="365F9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</a:pPr>
            <a:r>
              <a:rPr lang="ru-RU" sz="1800" b="1" cap="all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ходе лабораторной работы были рассмотрены хэш-функции. Рассмотрены основные алгоритмы, такие как MD5, SHA-1, SHA-2 и их российские аналоги. Особое внимание было уделено алгоритму MD5, его уязвимостям, таким как возможность создания коллизий, что делает его непригодным для криптографических целей. В работе также подробно разобран алгоритм действия MD5.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Изучив алгоритм, можно сделать вывод, что несмотря на свою популярность в прошлом, MD5 больше не является безопасным для применения в криптографии. Сегодня для защиты данных рекомендуется использовать более стойкие алгоритмы, такие как SHA-2 и SHA-3, которые обеспечивают более высокий уровень безопасности и устойчивость к атакам.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68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</a:pPr>
            <a:r>
              <a:rPr lang="ru-RU" sz="1800" b="1" u="sng" cap="all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Список использованных источников</a:t>
            </a:r>
            <a:endParaRPr lang="ru-RU" sz="1800" b="1" cap="all" dirty="0">
              <a:solidFill>
                <a:srgbClr val="365F9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Hash </a:t>
            </a:r>
            <a:r>
              <a:rPr lang="ru-RU" sz="18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function</a:t>
            </a: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 - Wikipedia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Хеш-функция, что это такое? / </a:t>
            </a:r>
            <a:r>
              <a:rPr lang="ru-RU" sz="18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Хабр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Хеш-функция — Википедия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Что такое хеш-функция и как работают алгоритмы хеширования / </a:t>
            </a:r>
            <a:r>
              <a:rPr lang="ru-RU" sz="18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Skillbox</a:t>
            </a: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 Media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Криптографическая хеш-функция — Википедия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SHA256 Algorithm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Реализация алгоритма SHA-256 / </a:t>
            </a:r>
            <a:r>
              <a:rPr lang="ru-RU" sz="18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9"/>
              </a:rPr>
              <a:t>Хабр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0"/>
              </a:rPr>
              <a:t>SHA-1 — Википедия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1"/>
              </a:rPr>
              <a:t>SHA-2 — Википедия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2"/>
              </a:rPr>
              <a:t>SHA-3 - Wikipedia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3"/>
              </a:rPr>
              <a:t>MD2 — Википедия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4"/>
              </a:rPr>
              <a:t>MD4 — Википедия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5"/>
              </a:rPr>
              <a:t>MD5 — Википедия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6"/>
              </a:rPr>
              <a:t>MD6 — Википедия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7"/>
              </a:rPr>
              <a:t>Закат эпохи алгоритма MD5? / </a:t>
            </a:r>
            <a:r>
              <a:rPr lang="ru-RU" sz="18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7"/>
              </a:rPr>
              <a:t>Хабр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8"/>
              </a:rPr>
              <a:t>MD5, SHA-1 и SHA-2. Какой алгоритм хэширования самый безопасный и как их проверить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9"/>
              </a:rPr>
              <a:t>ГОСТ Р 34.11-94 — Википедия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0"/>
              </a:rPr>
              <a:t>gost_r_34.11-94.pdf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1"/>
              </a:rPr>
              <a:t>Стрибог (хеш-функция) — Википедия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2"/>
              </a:rPr>
              <a:t>Хеш-функция Стрибог или в городе новый шериф / </a:t>
            </a:r>
            <a:r>
              <a:rPr lang="ru-RU" sz="18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2"/>
              </a:rPr>
              <a:t>Хабр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3"/>
              </a:rPr>
              <a:t>Импортозамещенное</a:t>
            </a: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3"/>
              </a:rPr>
              <a:t> шифрование глазами программиста. </a:t>
            </a:r>
            <a:r>
              <a:rPr lang="ru-RU" sz="1800" u="sng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3"/>
              </a:rPr>
              <a:t>Хешируем</a:t>
            </a:r>
            <a:r>
              <a:rPr lang="ru-RU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3"/>
              </a:rPr>
              <a:t> по ГОСТ 34.11—2012 — Хакер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4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rive.google.com/file/d/1G_l--xuQDv0hKHzfa0N2_zCqpDqkPch3/view?usp=drive_link" TargetMode="Externa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36766" y="2219325"/>
            <a:ext cx="6470468" cy="1133118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Хэш-функции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и теоретический анализ алгоритма </a:t>
            </a:r>
            <a:r>
              <a:rPr lang="en-US" sz="1800" dirty="0">
                <a:solidFill>
                  <a:schemeClr val="bg1"/>
                </a:solidFill>
              </a:rPr>
              <a:t>MD5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297EB-B79A-A0F3-F0E7-F107E5F97DC0}"/>
              </a:ext>
            </a:extLst>
          </p:cNvPr>
          <p:cNvSpPr txBox="1"/>
          <p:nvPr/>
        </p:nvSpPr>
        <p:spPr>
          <a:xfrm>
            <a:off x="3323259" y="3980276"/>
            <a:ext cx="24974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студент группы N3246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Суханкулиев Мухаммет</a:t>
            </a:r>
          </a:p>
          <a:p>
            <a:pPr algn="ctr"/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Осень, 2024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C2CB21C-80EF-672F-84BB-C20BC5FA7C44}"/>
              </a:ext>
            </a:extLst>
          </p:cNvPr>
          <p:cNvSpPr txBox="1">
            <a:spLocks/>
          </p:cNvSpPr>
          <p:nvPr/>
        </p:nvSpPr>
        <p:spPr>
          <a:xfrm>
            <a:off x="1663335" y="-330563"/>
            <a:ext cx="5817328" cy="1621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solidFill>
                  <a:schemeClr val="bg1"/>
                </a:solidFill>
              </a:rPr>
              <a:t>Теория информационной безопасности и методология защиты информации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CB9FD5A-ED4E-F7B3-77D7-AF8B40C8B15E}"/>
              </a:ext>
            </a:extLst>
          </p:cNvPr>
          <p:cNvSpPr txBox="1">
            <a:spLocks/>
          </p:cNvSpPr>
          <p:nvPr/>
        </p:nvSpPr>
        <p:spPr>
          <a:xfrm>
            <a:off x="1257629" y="1753688"/>
            <a:ext cx="6628738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chemeClr val="bg1"/>
                </a:solidFill>
              </a:rPr>
              <a:t>Лабораторная работа №7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AE156-EEE5-5602-83FB-F6AAAD1E2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95FF43-E137-C945-3785-8F3197941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Хэш-функция — это математический алгоритм, который преобразует данные произвольного размера в битовую строку фиксированной длины.</a:t>
            </a:r>
          </a:p>
          <a:p>
            <a:r>
              <a:rPr lang="ru-RU" dirty="0"/>
              <a:t>Основные свойства:</a:t>
            </a:r>
          </a:p>
          <a:p>
            <a:pPr lvl="1"/>
            <a:r>
              <a:rPr lang="ru-RU" dirty="0"/>
              <a:t>Детерминированность</a:t>
            </a:r>
          </a:p>
          <a:p>
            <a:pPr lvl="1"/>
            <a:r>
              <a:rPr lang="ru-RU" dirty="0"/>
              <a:t>Быстрота вычисления</a:t>
            </a:r>
          </a:p>
          <a:p>
            <a:pPr lvl="1"/>
            <a:r>
              <a:rPr lang="ru-RU" dirty="0"/>
              <a:t>Однонаправленность</a:t>
            </a:r>
          </a:p>
          <a:p>
            <a:pPr lvl="1"/>
            <a:r>
              <a:rPr lang="ru-RU" dirty="0"/>
              <a:t>Устойчивость к коллизиям</a:t>
            </a:r>
          </a:p>
          <a:p>
            <a:pPr lvl="1"/>
            <a:r>
              <a:rPr lang="ru-RU" dirty="0"/>
              <a:t>Лавинный эффект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DF0A88-51A3-FB3F-1218-4A0DE5BD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Что такое хэш-функция?</a:t>
            </a:r>
          </a:p>
        </p:txBody>
      </p:sp>
    </p:spTree>
    <p:extLst>
      <p:ext uri="{BB962C8B-B14F-4D97-AF65-F5344CB8AC3E}">
        <p14:creationId xmlns:p14="http://schemas.microsoft.com/office/powerpoint/2010/main" val="181756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1B945-799F-2895-DD73-07C7F7F76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2BA6FD4-3182-0AA4-5B51-E937546876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Обзор популярных хэш-функций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610B52-C163-AF30-459C-5EEEA4F7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Хэш-функции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E034D6E-F2A6-AFB7-2F09-E1D51FC94C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Проверка целостности данных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Хранение паролей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Цифровые подписи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Криптовалюты и блокчейн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Генерация уникальных идентификаторов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07A896-168A-4421-9A2B-BE420678C6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Области применения хэш-функций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019A106-4252-A9F4-9776-45043284BD8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08000" y="1723848"/>
            <a:ext cx="353713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MD5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128-битный хэш, уязвим к коллизиям.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SHA-1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160-битный хэш, также уязвим.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SHA-2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более безопасный вариант (SHA-224, SHA-256, SHA-512).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последняя версия, основанная на алгоритме Keccak.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ГОСТ Р 34.11-94/2012/2018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российские аналоги.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2159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E9C6-F91E-B1BB-A43B-08EE38780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7B7F7F1-D521-2ED3-6AF6-4FB11E0109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/>
              <a:t>История семейства Message Digest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 MD2</a:t>
            </a:r>
            <a:r>
              <a:rPr lang="ru-RU" dirty="0"/>
              <a:t> — 1989 год.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 MD4</a:t>
            </a:r>
            <a:r>
              <a:rPr lang="ru-RU" dirty="0"/>
              <a:t> — 1990 год.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 MD5</a:t>
            </a:r>
            <a:r>
              <a:rPr lang="ru-RU" dirty="0"/>
              <a:t> — 1991 год (наиболее известная версия).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 MD6</a:t>
            </a:r>
            <a:r>
              <a:rPr lang="ru-RU" dirty="0"/>
              <a:t> — 2008 год (не оправдал ожиданий).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77061A-735C-3EFB-3E37-D6624FE0D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dirty="0"/>
              <a:t>Уязвимости MD5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Коллизии первого рода: два разных сообщения дают одинаковый хэш.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Пример атаки: </a:t>
            </a:r>
            <a:r>
              <a:rPr lang="ru-RU" dirty="0" err="1"/>
              <a:t>RainbowCrack</a:t>
            </a:r>
            <a:r>
              <a:rPr lang="ru-RU" dirty="0"/>
              <a:t>, </a:t>
            </a:r>
            <a:r>
              <a:rPr lang="ru-RU" dirty="0" err="1"/>
              <a:t>birthday</a:t>
            </a:r>
            <a:r>
              <a:rPr lang="ru-RU" dirty="0"/>
              <a:t>-атаки.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4830B36-D893-0CE8-8B75-3485ADE853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Алгоритм MD5</a:t>
            </a:r>
          </a:p>
          <a:p>
            <a:endParaRPr lang="ru-RU" b="1" dirty="0"/>
          </a:p>
          <a:p>
            <a:pPr>
              <a:buFont typeface="+mj-lt"/>
              <a:buAutoNum type="arabicPeriod"/>
            </a:pPr>
            <a:r>
              <a:rPr lang="ru-RU" b="1" dirty="0"/>
              <a:t> Выравнивание потока данных</a:t>
            </a:r>
          </a:p>
          <a:p>
            <a:pPr>
              <a:buFont typeface="+mj-lt"/>
              <a:buAutoNum type="arabicPeriod"/>
            </a:pPr>
            <a:endParaRPr lang="ru-RU" sz="400" dirty="0"/>
          </a:p>
          <a:p>
            <a:pPr>
              <a:buFont typeface="+mj-lt"/>
              <a:buAutoNum type="arabicPeriod"/>
            </a:pPr>
            <a:r>
              <a:rPr lang="ru-RU" b="1" dirty="0"/>
              <a:t> Добавление длины сообщения</a:t>
            </a:r>
          </a:p>
          <a:p>
            <a:pPr>
              <a:buFont typeface="+mj-lt"/>
              <a:buAutoNum type="arabicPeriod"/>
            </a:pPr>
            <a:endParaRPr lang="ru-RU" sz="400" dirty="0"/>
          </a:p>
          <a:p>
            <a:pPr>
              <a:buFont typeface="+mj-lt"/>
              <a:buAutoNum type="arabicPeriod"/>
            </a:pPr>
            <a:r>
              <a:rPr lang="ru-RU" b="1" dirty="0"/>
              <a:t> Инициализация буфера</a:t>
            </a:r>
            <a:r>
              <a:rPr lang="ru-RU" dirty="0"/>
              <a:t> — начальные значения A, B, C, D.</a:t>
            </a:r>
          </a:p>
          <a:p>
            <a:pPr>
              <a:buFont typeface="+mj-lt"/>
              <a:buAutoNum type="arabicPeriod"/>
            </a:pPr>
            <a:endParaRPr lang="ru-RU" sz="400" dirty="0"/>
          </a:p>
          <a:p>
            <a:pPr>
              <a:buFont typeface="+mj-lt"/>
              <a:buAutoNum type="arabicPeriod"/>
            </a:pPr>
            <a:r>
              <a:rPr lang="ru-RU" b="1" dirty="0"/>
              <a:t> Основной цикл вычислений</a:t>
            </a:r>
            <a:r>
              <a:rPr lang="ru-RU" dirty="0"/>
              <a:t> — использование нелинейных функций (F, G, H, I).</a:t>
            </a:r>
          </a:p>
          <a:p>
            <a:pPr>
              <a:buFont typeface="+mj-lt"/>
              <a:buAutoNum type="arabicPeriod"/>
            </a:pPr>
            <a:endParaRPr lang="ru-RU" sz="400" dirty="0"/>
          </a:p>
          <a:p>
            <a:pPr>
              <a:buFont typeface="+mj-lt"/>
              <a:buAutoNum type="arabicPeriod"/>
            </a:pPr>
            <a:r>
              <a:rPr lang="ru-RU" b="1" dirty="0"/>
              <a:t> Обновление результата</a:t>
            </a:r>
            <a:r>
              <a:rPr lang="ru-RU" dirty="0"/>
              <a:t> — итоговый хэш в виде 128-битной строки.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C060577-6EC9-25D5-9110-EDDBAE7F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Семейство </a:t>
            </a:r>
            <a:r>
              <a:rPr lang="en-US" dirty="0"/>
              <a:t>Message Digest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180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FE8C8-CE56-7880-3384-649306E1C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0FEF96B-2FDF-625A-FF8E-5825AA212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К сообщению добавляется единичный бит и необходимое количество нулей, чтобы его длина стала равной 448 (</a:t>
            </a:r>
            <a:r>
              <a:rPr lang="ru-RU" sz="1400" dirty="0" err="1"/>
              <a:t>mod</a:t>
            </a:r>
            <a:r>
              <a:rPr lang="ru-RU" sz="1400" dirty="0"/>
              <a:t> 512). Последние 64 бита блока зарезервированы для записи длины исходного сообщения.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12943B-3269-7266-7FCD-6EFA5F821C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Выравнивание потока данных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A8839D1-69CB-DA10-C29B-1B4ACF31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Алгоритм </a:t>
            </a:r>
            <a:r>
              <a:rPr lang="en-US" dirty="0"/>
              <a:t>MD5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BD7680-BDEE-00FF-A970-E2CF97B806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Длина исходного сообщения (L) записывается в младших и старших 4 байтах. Общая длина потока становится кратной 512 бит.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74B07BC-1805-45D3-A0E4-67D7CAF089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ru-RU" dirty="0"/>
              <a:t>Добавление длины сообщения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B5D7D40A-48E1-3916-3269-FBC94461804B}"/>
              </a:ext>
            </a:extLst>
          </p:cNvPr>
          <p:cNvSpPr txBox="1">
            <a:spLocks/>
          </p:cNvSpPr>
          <p:nvPr/>
        </p:nvSpPr>
        <p:spPr>
          <a:xfrm>
            <a:off x="732365" y="3569829"/>
            <a:ext cx="3635830" cy="1573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rPr>
              <a:t>3. </a:t>
            </a:r>
            <a:r>
              <a:rPr lang="ru-RU" sz="1600" dirty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rPr>
              <a:t>Используются четыре 32-битных регистра:</a:t>
            </a:r>
            <a:br>
              <a:rPr lang="ru-RU" sz="1600" b="1" dirty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rPr>
            </a:br>
            <a:r>
              <a:rPr lang="ru-RU" sz="1600" b="1" dirty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rPr>
              <a:t>A = 0x67452301, B = 0xEFCDAB89, </a:t>
            </a:r>
            <a:endParaRPr lang="en-US" sz="1600" b="1" dirty="0">
              <a:solidFill>
                <a:schemeClr val="bg1"/>
              </a:solidFill>
              <a:latin typeface="Golos Text DemiBold" panose="020B0703020202020204" pitchFamily="34" charset="-52"/>
              <a:ea typeface="+mj-ea"/>
              <a:cs typeface="+mj-cs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rPr>
              <a:t>C = 0x98BADCFE, D = 0x10325476</a:t>
            </a:r>
          </a:p>
        </p:txBody>
      </p:sp>
    </p:spTree>
    <p:extLst>
      <p:ext uri="{BB962C8B-B14F-4D97-AF65-F5344CB8AC3E}">
        <p14:creationId xmlns:p14="http://schemas.microsoft.com/office/powerpoint/2010/main" val="175920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Сообщение разбивается на блоки по 512 бит (16 слов по 32 бита). Каждый блок проходит 4 этапа по 16 раундов с нелинейными функциями F, G, H, I и константами T[1…64]. </a:t>
            </a:r>
            <a:endParaRPr lang="en-US" dirty="0"/>
          </a:p>
          <a:p>
            <a:r>
              <a:rPr lang="ru-RU" dirty="0"/>
              <a:t>Промежуточные значения A, B, C и D обновляются с учётом данных текущего блока и предыдущего состояния.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Общая формула раунда:</a:t>
            </a:r>
            <a:endParaRPr lang="en-US" dirty="0"/>
          </a:p>
          <a:p>
            <a:r>
              <a:rPr lang="ru-RU" dirty="0"/>
              <a:t>a = b + ((a + </a:t>
            </a:r>
            <a:r>
              <a:rPr lang="ru-RU" dirty="0" err="1"/>
              <a:t>Fun</a:t>
            </a:r>
            <a:r>
              <a:rPr lang="ru-RU" dirty="0"/>
              <a:t>(b, c, d) + X[k] + T[i]) &lt;&lt;&lt; s)</a:t>
            </a:r>
            <a:endParaRPr lang="en-US" dirty="0"/>
          </a:p>
          <a:p>
            <a:r>
              <a:rPr lang="ru-RU" dirty="0"/>
              <a:t>Где X[k] — слово блока, T[i] — константа, s — циклический сдвиг влево.</a:t>
            </a:r>
            <a:endParaRPr lang="en-US" dirty="0"/>
          </a:p>
          <a:p>
            <a:r>
              <a:rPr lang="ru-RU" dirty="0"/>
              <a:t>После обработки всех блоков регистры A, B, C и D суммируются с начальными значениями.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4. Основной цикл вычислений</a:t>
            </a:r>
          </a:p>
        </p:txBody>
      </p:sp>
      <p:pic>
        <p:nvPicPr>
          <p:cNvPr id="6" name="Рисунок 5" descr="Изображение выглядит как диаграмма, текст, линия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0C03ECE-D1F9-F8F2-C8EF-894D5662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11" y="1441378"/>
            <a:ext cx="3030880" cy="3328916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C68DCD81-6998-FB34-12E8-BDE8024AAB34}"/>
              </a:ext>
            </a:extLst>
          </p:cNvPr>
          <p:cNvSpPr txBox="1">
            <a:spLocks/>
          </p:cNvSpPr>
          <p:nvPr/>
        </p:nvSpPr>
        <p:spPr>
          <a:xfrm>
            <a:off x="4883103" y="1082473"/>
            <a:ext cx="3803696" cy="4216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>
                <a:solidFill>
                  <a:schemeClr val="bg1"/>
                </a:solidFill>
              </a:rPr>
              <a:t>Схема работы алгоритма MD5</a:t>
            </a:r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99356-D107-B216-3574-E2AFF4947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B7A2339-67F2-D5E8-83B3-B59DF97DC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792286"/>
            <a:ext cx="3835399" cy="1772181"/>
          </a:xfrm>
        </p:spPr>
        <p:txBody>
          <a:bodyPr>
            <a:normAutofit/>
          </a:bodyPr>
          <a:lstStyle/>
          <a:p>
            <a:r>
              <a:rPr lang="ru-RU" dirty="0"/>
              <a:t>Введём функции от трёх параметров — слов, результатом также будет слово:</a:t>
            </a:r>
          </a:p>
          <a:p>
            <a:r>
              <a:rPr lang="ru-RU" dirty="0"/>
              <a:t>1-й этап: </a:t>
            </a:r>
            <a:r>
              <a:rPr lang="en-US" dirty="0" err="1"/>
              <a:t>FunF</a:t>
            </a:r>
            <a:r>
              <a:rPr lang="en-US" dirty="0"/>
              <a:t>(X,Y,Z)=(X⋀Y)⋁(¬X⋀Z),</a:t>
            </a:r>
          </a:p>
          <a:p>
            <a:r>
              <a:rPr lang="en-US" dirty="0"/>
              <a:t>2-</a:t>
            </a:r>
            <a:r>
              <a:rPr lang="ru-RU" dirty="0"/>
              <a:t>й этап: </a:t>
            </a:r>
            <a:r>
              <a:rPr lang="en-US" dirty="0" err="1"/>
              <a:t>FunG</a:t>
            </a:r>
            <a:r>
              <a:rPr lang="en-US" dirty="0"/>
              <a:t>(X,Y,Z)=(X⋀Z)⋁(¬Z⋀Y),</a:t>
            </a:r>
          </a:p>
          <a:p>
            <a:r>
              <a:rPr lang="en-US" dirty="0"/>
              <a:t>3-</a:t>
            </a:r>
            <a:r>
              <a:rPr lang="ru-RU" dirty="0"/>
              <a:t>й этап: </a:t>
            </a:r>
            <a:r>
              <a:rPr lang="en-US" dirty="0" err="1"/>
              <a:t>FunH</a:t>
            </a:r>
            <a:r>
              <a:rPr lang="en-US" dirty="0"/>
              <a:t>(X,Y,Z)=X⨁Y⨁Z,</a:t>
            </a:r>
          </a:p>
          <a:p>
            <a:r>
              <a:rPr lang="en-US" dirty="0"/>
              <a:t>4-</a:t>
            </a:r>
            <a:r>
              <a:rPr lang="ru-RU" dirty="0"/>
              <a:t>й этап: </a:t>
            </a:r>
            <a:r>
              <a:rPr lang="en-US" dirty="0" err="1"/>
              <a:t>FunI</a:t>
            </a:r>
            <a:r>
              <a:rPr lang="en-US" dirty="0"/>
              <a:t>(X,Y,Z)=Y⨁(¬Z⋁X),</a:t>
            </a:r>
          </a:p>
          <a:p>
            <a:r>
              <a:rPr lang="ru-RU" dirty="0"/>
              <a:t>где ⨁,⋀,⋁,¬ побитовые логические операции </a:t>
            </a:r>
            <a:r>
              <a:rPr lang="en-US" dirty="0"/>
              <a:t>XOR, AND, OR </a:t>
            </a:r>
            <a:r>
              <a:rPr lang="ru-RU" dirty="0"/>
              <a:t>и </a:t>
            </a:r>
            <a:r>
              <a:rPr lang="en-US" dirty="0"/>
              <a:t>NOT </a:t>
            </a:r>
            <a:r>
              <a:rPr lang="ru-RU" dirty="0"/>
              <a:t>соответственно.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82360E-0558-9300-EE3F-6049BCDE57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Для каждого раунда требуется своя функция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D0F0026-8687-FC00-D549-1C462DC1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Подробнее про функции и константы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606B84-A281-24D2-B9ED-A7793641D3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T[1…64]- 64-элементная таблица данных, где T[n]=</a:t>
            </a:r>
            <a:r>
              <a:rPr lang="ru-RU" sz="1400" dirty="0" err="1"/>
              <a:t>int</a:t>
            </a:r>
            <a:r>
              <a:rPr lang="ru-RU" sz="1400" dirty="0"/>
              <a:t>(2</a:t>
            </a:r>
            <a:r>
              <a:rPr lang="ru-RU" sz="1400" baseline="30000" dirty="0"/>
              <a:t>32</a:t>
            </a:r>
            <a:r>
              <a:rPr lang="ru-RU" sz="1400" dirty="0"/>
              <a:t>⋅|</a:t>
            </a:r>
            <a:r>
              <a:rPr lang="ru-RU" sz="1400" dirty="0" err="1"/>
              <a:t>sin</a:t>
            </a:r>
            <a:r>
              <a:rPr lang="ru-RU" sz="1400" dirty="0"/>
              <a:t> n|). Эти значения формируют дополнительные "случайные" элементы в процессе вычислений, что также помогает усилить стойкость алгоритма.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DCC3CBE-E12B-E7CA-563B-585D50975C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Таблица констант </a:t>
            </a:r>
          </a:p>
        </p:txBody>
      </p:sp>
    </p:spTree>
    <p:extLst>
      <p:ext uri="{BB962C8B-B14F-4D97-AF65-F5344CB8AC3E}">
        <p14:creationId xmlns:p14="http://schemas.microsoft.com/office/powerpoint/2010/main" val="244300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7D4E3-3B87-2D50-98D5-EA409B54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E86DD53C-83D2-805C-3C24-E55776A13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Результат вычислений находится в буфере ABCD, это и есть хеш. Если выводить побайтово, начиная с младшего байта A и заканчивая старшим байтом D, то мы получим MD5-хеш.</a:t>
            </a:r>
            <a:endParaRPr lang="en-US" dirty="0"/>
          </a:p>
          <a:p>
            <a:r>
              <a:rPr lang="ru-RU" dirty="0"/>
              <a:t>То есть итоговый хэш формируется как конкатенация регистров A, B, C и D в </a:t>
            </a:r>
            <a:r>
              <a:rPr lang="ru-RU" dirty="0" err="1"/>
              <a:t>little-endian</a:t>
            </a:r>
            <a:r>
              <a:rPr lang="ru-RU" dirty="0"/>
              <a:t> порядке:</a:t>
            </a:r>
          </a:p>
          <a:p>
            <a:r>
              <a:rPr lang="ru-RU" dirty="0"/>
              <a:t>md5_hash = (A + B + C + D).</a:t>
            </a:r>
            <a:r>
              <a:rPr lang="ru-RU" dirty="0" err="1"/>
              <a:t>hex</a:t>
            </a:r>
            <a:r>
              <a:rPr lang="ru-RU" dirty="0"/>
              <a:t>() </a:t>
            </a:r>
            <a:r>
              <a:rPr lang="en-US" dirty="0"/>
              <a:t># </a:t>
            </a:r>
            <a:r>
              <a:rPr lang="ru-RU" dirty="0"/>
              <a:t>Результат - 128-битный хеш (32 символа в шестнадцатеричном виде).</a:t>
            </a:r>
            <a:endParaRPr lang="en-US" dirty="0"/>
          </a:p>
          <a:p>
            <a:r>
              <a:rPr lang="ru-RU" dirty="0"/>
              <a:t> </a:t>
            </a:r>
          </a:p>
          <a:p>
            <a:r>
              <a:rPr lang="ru-RU" b="1" dirty="0"/>
              <a:t>Заключение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MD5 устарел и больше не рекомендуется для криптографических целей.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 Рекомендуются более современные алгоритмы — </a:t>
            </a:r>
            <a:r>
              <a:rPr lang="ru-RU" b="1" dirty="0"/>
              <a:t>SHA-2</a:t>
            </a:r>
            <a:r>
              <a:rPr lang="ru-RU" dirty="0"/>
              <a:t> и </a:t>
            </a:r>
            <a:r>
              <a:rPr lang="ru-RU" b="1" dirty="0"/>
              <a:t>SHA-3</a:t>
            </a:r>
            <a:r>
              <a:rPr lang="ru-RU" dirty="0"/>
              <a:t>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1BF53BC-4C57-B8D9-9D8C-C347E76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5.	Вывод результата</a:t>
            </a:r>
            <a:r>
              <a:rPr lang="en-US" dirty="0"/>
              <a:t> | </a:t>
            </a:r>
            <a:r>
              <a:rPr lang="ru-RU" b="1" dirty="0"/>
              <a:t>Заключение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687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5D3347-CF9A-3C0C-3DB5-8326337FC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032" y="4528568"/>
            <a:ext cx="1211157" cy="4109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886233-AD8B-F24D-991D-BB2B30D6CE47}"/>
              </a:ext>
            </a:extLst>
          </p:cNvPr>
          <p:cNvSpPr txBox="1"/>
          <p:nvPr/>
        </p:nvSpPr>
        <p:spPr>
          <a:xfrm>
            <a:off x="1397678" y="4303441"/>
            <a:ext cx="6348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Узнать подробнее а так же посмотреть реализацию на </a:t>
            </a: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python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</a:rPr>
              <a:t>Ссылка: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Golos Text" panose="020B0503020202020204" pitchFamily="34" charset="-52"/>
                <a:cs typeface="Golos Text" panose="020B0503020202020204" pitchFamily="34" charset="-5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N3246_</a:t>
            </a:r>
            <a:r>
              <a:rPr lang="ru-RU" dirty="0">
                <a:solidFill>
                  <a:schemeClr val="accent1">
                    <a:lumMod val="20000"/>
                    <a:lumOff val="80000"/>
                  </a:schemeClr>
                </a:solidFill>
                <a:latin typeface="Golos Text" panose="020B0503020202020204" pitchFamily="34" charset="-52"/>
                <a:cs typeface="Golos Text" panose="020B0503020202020204" pitchFamily="34" charset="-5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СуханкулиевМ_ЛР7</a:t>
            </a:r>
            <a:endParaRPr lang="ru-RU" dirty="0">
              <a:solidFill>
                <a:schemeClr val="accent1">
                  <a:lumMod val="20000"/>
                  <a:lumOff val="80000"/>
                </a:schemeClr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5405</TotalTime>
  <Words>3315</Words>
  <Application>Microsoft Office PowerPoint</Application>
  <PresentationFormat>Экран (16:9)</PresentationFormat>
  <Paragraphs>233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9" baseType="lpstr">
      <vt:lpstr>ALS Gorizont Bold Expanded</vt:lpstr>
      <vt:lpstr>Arial</vt:lpstr>
      <vt:lpstr>Calibri</vt:lpstr>
      <vt:lpstr>Cambria Math</vt:lpstr>
      <vt:lpstr>Courier New</vt:lpstr>
      <vt:lpstr>Golos Text</vt:lpstr>
      <vt:lpstr>Golos Text DemiBold</vt:lpstr>
      <vt:lpstr>Symbol</vt:lpstr>
      <vt:lpstr>Times New Roman</vt:lpstr>
      <vt:lpstr>Тема1</vt:lpstr>
      <vt:lpstr>Хэш-функции и теоретический анализ алгоритма MD5</vt:lpstr>
      <vt:lpstr>Что такое хэш-функция?</vt:lpstr>
      <vt:lpstr>Хэш-функции</vt:lpstr>
      <vt:lpstr>Семейство Message Digest</vt:lpstr>
      <vt:lpstr>Алгоритм MD5</vt:lpstr>
      <vt:lpstr>4. Основной цикл вычислений</vt:lpstr>
      <vt:lpstr>Подробнее про функции и константы</vt:lpstr>
      <vt:lpstr>5. Вывод результата | 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Суханкулиев Мухаммет</cp:lastModifiedBy>
  <cp:revision>134</cp:revision>
  <dcterms:created xsi:type="dcterms:W3CDTF">2014-06-27T12:30:22Z</dcterms:created>
  <dcterms:modified xsi:type="dcterms:W3CDTF">2024-12-17T10:00:22Z</dcterms:modified>
</cp:coreProperties>
</file>